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93" r:id="rId2"/>
    <p:sldId id="294" r:id="rId3"/>
    <p:sldId id="338" r:id="rId4"/>
    <p:sldId id="339" r:id="rId5"/>
    <p:sldId id="341" r:id="rId6"/>
    <p:sldId id="340" r:id="rId7"/>
    <p:sldId id="337" r:id="rId8"/>
    <p:sldId id="342" r:id="rId9"/>
    <p:sldId id="343" r:id="rId10"/>
    <p:sldId id="344" r:id="rId11"/>
    <p:sldId id="345" r:id="rId12"/>
    <p:sldId id="346" r:id="rId13"/>
    <p:sldId id="347" r:id="rId14"/>
    <p:sldId id="31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515E"/>
    <a:srgbClr val="3C7E94"/>
    <a:srgbClr val="76D6EB"/>
    <a:srgbClr val="F2BF4E"/>
    <a:srgbClr val="D35C20"/>
    <a:srgbClr val="88EB08"/>
    <a:srgbClr val="61B744"/>
    <a:srgbClr val="226C7B"/>
    <a:srgbClr val="ECAA2B"/>
    <a:srgbClr val="57B5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476"/>
    <p:restoredTop sz="94819"/>
  </p:normalViewPr>
  <p:slideViewPr>
    <p:cSldViewPr snapToGrid="0" snapToObjects="1">
      <p:cViewPr>
        <p:scale>
          <a:sx n="80" d="100"/>
          <a:sy n="80" d="100"/>
        </p:scale>
        <p:origin x="1816"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FDDC6-36D4-D849-9A72-8837DA8D11F6}" type="datetimeFigureOut">
              <a:rPr lang="en-US" smtClean="0"/>
              <a:t>11/16/17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383C8B-2196-ED4B-92FD-B40837E59AC9}" type="slidenum">
              <a:rPr lang="en-US" smtClean="0"/>
              <a:t>‹#›</a:t>
            </a:fld>
            <a:endParaRPr lang="en-US"/>
          </a:p>
        </p:txBody>
      </p:sp>
    </p:spTree>
    <p:extLst>
      <p:ext uri="{BB962C8B-B14F-4D97-AF65-F5344CB8AC3E}">
        <p14:creationId xmlns:p14="http://schemas.microsoft.com/office/powerpoint/2010/main" val="30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a:t>
            </a:fld>
            <a:endParaRPr lang="en-US"/>
          </a:p>
        </p:txBody>
      </p:sp>
    </p:spTree>
    <p:extLst>
      <p:ext uri="{BB962C8B-B14F-4D97-AF65-F5344CB8AC3E}">
        <p14:creationId xmlns:p14="http://schemas.microsoft.com/office/powerpoint/2010/main" val="650569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10</a:t>
            </a:fld>
            <a:endParaRPr lang="en-US"/>
          </a:p>
        </p:txBody>
      </p:sp>
    </p:spTree>
    <p:extLst>
      <p:ext uri="{BB962C8B-B14F-4D97-AF65-F5344CB8AC3E}">
        <p14:creationId xmlns:p14="http://schemas.microsoft.com/office/powerpoint/2010/main" val="14043391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11</a:t>
            </a:fld>
            <a:endParaRPr lang="en-US"/>
          </a:p>
        </p:txBody>
      </p:sp>
    </p:spTree>
    <p:extLst>
      <p:ext uri="{BB962C8B-B14F-4D97-AF65-F5344CB8AC3E}">
        <p14:creationId xmlns:p14="http://schemas.microsoft.com/office/powerpoint/2010/main" val="11490943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12</a:t>
            </a:fld>
            <a:endParaRPr lang="en-US"/>
          </a:p>
        </p:txBody>
      </p:sp>
    </p:spTree>
    <p:extLst>
      <p:ext uri="{BB962C8B-B14F-4D97-AF65-F5344CB8AC3E}">
        <p14:creationId xmlns:p14="http://schemas.microsoft.com/office/powerpoint/2010/main" val="16082369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13</a:t>
            </a:fld>
            <a:endParaRPr lang="en-US"/>
          </a:p>
        </p:txBody>
      </p:sp>
    </p:spTree>
    <p:extLst>
      <p:ext uri="{BB962C8B-B14F-4D97-AF65-F5344CB8AC3E}">
        <p14:creationId xmlns:p14="http://schemas.microsoft.com/office/powerpoint/2010/main" val="14205237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14</a:t>
            </a:fld>
            <a:endParaRPr lang="en-US"/>
          </a:p>
        </p:txBody>
      </p:sp>
    </p:spTree>
    <p:extLst>
      <p:ext uri="{BB962C8B-B14F-4D97-AF65-F5344CB8AC3E}">
        <p14:creationId xmlns:p14="http://schemas.microsoft.com/office/powerpoint/2010/main" val="111430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a:t>
            </a:fld>
            <a:endParaRPr lang="en-US"/>
          </a:p>
        </p:txBody>
      </p:sp>
    </p:spTree>
    <p:extLst>
      <p:ext uri="{BB962C8B-B14F-4D97-AF65-F5344CB8AC3E}">
        <p14:creationId xmlns:p14="http://schemas.microsoft.com/office/powerpoint/2010/main" val="130817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3</a:t>
            </a:fld>
            <a:endParaRPr lang="en-US"/>
          </a:p>
        </p:txBody>
      </p:sp>
    </p:spTree>
    <p:extLst>
      <p:ext uri="{BB962C8B-B14F-4D97-AF65-F5344CB8AC3E}">
        <p14:creationId xmlns:p14="http://schemas.microsoft.com/office/powerpoint/2010/main" val="572012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4</a:t>
            </a:fld>
            <a:endParaRPr lang="en-US"/>
          </a:p>
        </p:txBody>
      </p:sp>
    </p:spTree>
    <p:extLst>
      <p:ext uri="{BB962C8B-B14F-4D97-AF65-F5344CB8AC3E}">
        <p14:creationId xmlns:p14="http://schemas.microsoft.com/office/powerpoint/2010/main" val="14753685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5</a:t>
            </a:fld>
            <a:endParaRPr lang="en-US"/>
          </a:p>
        </p:txBody>
      </p:sp>
    </p:spTree>
    <p:extLst>
      <p:ext uri="{BB962C8B-B14F-4D97-AF65-F5344CB8AC3E}">
        <p14:creationId xmlns:p14="http://schemas.microsoft.com/office/powerpoint/2010/main" val="1117516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6</a:t>
            </a:fld>
            <a:endParaRPr lang="en-US"/>
          </a:p>
        </p:txBody>
      </p:sp>
    </p:spTree>
    <p:extLst>
      <p:ext uri="{BB962C8B-B14F-4D97-AF65-F5344CB8AC3E}">
        <p14:creationId xmlns:p14="http://schemas.microsoft.com/office/powerpoint/2010/main" val="20208136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7</a:t>
            </a:fld>
            <a:endParaRPr lang="en-US"/>
          </a:p>
        </p:txBody>
      </p:sp>
    </p:spTree>
    <p:extLst>
      <p:ext uri="{BB962C8B-B14F-4D97-AF65-F5344CB8AC3E}">
        <p14:creationId xmlns:p14="http://schemas.microsoft.com/office/powerpoint/2010/main" val="1808962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8</a:t>
            </a:fld>
            <a:endParaRPr lang="en-US"/>
          </a:p>
        </p:txBody>
      </p:sp>
    </p:spTree>
    <p:extLst>
      <p:ext uri="{BB962C8B-B14F-4D97-AF65-F5344CB8AC3E}">
        <p14:creationId xmlns:p14="http://schemas.microsoft.com/office/powerpoint/2010/main" val="3901186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9</a:t>
            </a:fld>
            <a:endParaRPr lang="en-US"/>
          </a:p>
        </p:txBody>
      </p:sp>
    </p:spTree>
    <p:extLst>
      <p:ext uri="{BB962C8B-B14F-4D97-AF65-F5344CB8AC3E}">
        <p14:creationId xmlns:p14="http://schemas.microsoft.com/office/powerpoint/2010/main" val="167678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429200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36608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13469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6327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BB0C73-A48E-5D4A-A1EE-E5A64E15C62C}" type="datetimeFigureOut">
              <a:rPr lang="en-US" smtClean="0"/>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956352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BB0C73-A48E-5D4A-A1EE-E5A64E15C62C}" type="datetimeFigureOut">
              <a:rPr lang="en-US" smtClean="0"/>
              <a:t>11/16/17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29170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BB0C73-A48E-5D4A-A1EE-E5A64E15C62C}" type="datetimeFigureOut">
              <a:rPr lang="en-US" smtClean="0"/>
              <a:t>11/16/17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57812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BB0C73-A48E-5D4A-A1EE-E5A64E15C62C}" type="datetimeFigureOut">
              <a:rPr lang="en-US" smtClean="0"/>
              <a:t>11/16/17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86818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B0C73-A48E-5D4A-A1EE-E5A64E15C62C}" type="datetimeFigureOut">
              <a:rPr lang="en-US" smtClean="0"/>
              <a:t>11/16/17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41735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11/16/17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9714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11/16/17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1732719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B0C73-A48E-5D4A-A1EE-E5A64E15C62C}" type="datetimeFigureOut">
              <a:rPr lang="en-US" smtClean="0"/>
              <a:t>11/16/17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F33E5F-34CD-3B49-9C3A-C1853E7F9F38}" type="slidenum">
              <a:rPr lang="en-US" smtClean="0"/>
              <a:t>‹#›</a:t>
            </a:fld>
            <a:endParaRPr lang="en-US"/>
          </a:p>
        </p:txBody>
      </p:sp>
    </p:spTree>
    <p:extLst>
      <p:ext uri="{BB962C8B-B14F-4D97-AF65-F5344CB8AC3E}">
        <p14:creationId xmlns:p14="http://schemas.microsoft.com/office/powerpoint/2010/main" val="203397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hyperlink" Target="http://mapshaper.org/" TargetMode="External"/><Relationship Id="rId5" Type="http://schemas.openxmlformats.org/officeDocument/2006/relationships/hyperlink" Target="https://mygeodata.cloud/converter/" TargetMode="External"/><Relationship Id="rId6" Type="http://schemas.openxmlformats.org/officeDocument/2006/relationships/hyperlink" Target="https://ogre.adc4gis.com/" TargetMode="External"/><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hyperlink" Target="https://mygeodata.cloud/converter/" TargetMode="External"/><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hyperlink" Target="https://ogre.adc4gis.com/" TargetMode="External"/><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tiff"/></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hyperlink" Target="https://www.arcgis.com/features/index.html" TargetMode="External"/><Relationship Id="rId5" Type="http://schemas.openxmlformats.org/officeDocument/2006/relationships/hyperlink" Target="http://www.esri.com/about-esri" TargetMode="External"/><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tiff"/></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hyperlink" Target="https://tools.ietf.org/html/rfc7159" TargetMode="External"/><Relationship Id="rId5" Type="http://schemas.openxmlformats.org/officeDocument/2006/relationships/hyperlink" Target="https://tools.ietf.org/html/rfc7946" TargetMode="External"/><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hyperlink" Target="https://macwright.org/lonlat/" TargetMode="External"/><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a:stretch>
            <a:fillRect/>
          </a:stretch>
        </p:blipFill>
        <p:spPr>
          <a:xfrm>
            <a:off x="1332278" y="4198893"/>
            <a:ext cx="9537073" cy="2231284"/>
          </a:xfrm>
          <a:prstGeom prst="rect">
            <a:avLst/>
          </a:prstGeom>
        </p:spPr>
      </p:pic>
      <p:sp>
        <p:nvSpPr>
          <p:cNvPr id="20" name="TextBox 19"/>
          <p:cNvSpPr txBox="1"/>
          <p:nvPr/>
        </p:nvSpPr>
        <p:spPr>
          <a:xfrm>
            <a:off x="0" y="1667487"/>
            <a:ext cx="12192000" cy="1477328"/>
          </a:xfrm>
          <a:prstGeom prst="rect">
            <a:avLst/>
          </a:prstGeom>
          <a:noFill/>
        </p:spPr>
        <p:txBody>
          <a:bodyPr wrap="square" rtlCol="0" anchor="ctr">
            <a:spAutoFit/>
          </a:bodyPr>
          <a:lstStyle/>
          <a:p>
            <a:pPr algn="ctr"/>
            <a:r>
              <a:rPr lang="en-US" sz="3600" dirty="0" smtClean="0">
                <a:solidFill>
                  <a:srgbClr val="27515E"/>
                </a:solidFill>
              </a:rPr>
              <a:t>Sprint Review</a:t>
            </a:r>
          </a:p>
          <a:p>
            <a:pPr algn="ctr"/>
            <a:r>
              <a:rPr lang="en-US" sz="5400" dirty="0" smtClean="0">
                <a:solidFill>
                  <a:srgbClr val="27515E"/>
                </a:solidFill>
              </a:rPr>
              <a:t>Getting to Know Shapefiles and </a:t>
            </a:r>
            <a:r>
              <a:rPr lang="en-US" sz="5400" dirty="0" err="1" smtClean="0">
                <a:solidFill>
                  <a:srgbClr val="27515E"/>
                </a:solidFill>
              </a:rPr>
              <a:t>GeoJSON</a:t>
            </a:r>
            <a:endParaRPr lang="en-US" sz="5400" dirty="0" smtClean="0">
              <a:solidFill>
                <a:srgbClr val="27515E"/>
              </a:solidFill>
            </a:endParaRPr>
          </a:p>
        </p:txBody>
      </p:sp>
    </p:spTree>
    <p:extLst>
      <p:ext uri="{BB962C8B-B14F-4D97-AF65-F5344CB8AC3E}">
        <p14:creationId xmlns:p14="http://schemas.microsoft.com/office/powerpoint/2010/main" val="6647147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8309967"/>
          </a:xfrm>
          <a:prstGeom prst="rect">
            <a:avLst/>
          </a:prstGeom>
          <a:noFill/>
        </p:spPr>
        <p:txBody>
          <a:bodyPr wrap="square" rtlCol="0">
            <a:spAutoFit/>
          </a:bodyPr>
          <a:lstStyle/>
          <a:p>
            <a:r>
              <a:rPr lang="en-US" sz="3600" dirty="0" smtClean="0">
                <a:solidFill>
                  <a:srgbClr val="27515E"/>
                </a:solidFill>
              </a:rPr>
              <a:t>Attempting to Convert a Shapefile to </a:t>
            </a:r>
            <a:r>
              <a:rPr lang="en-US" sz="3600" dirty="0" err="1" smtClean="0">
                <a:solidFill>
                  <a:srgbClr val="27515E"/>
                </a:solidFill>
              </a:rPr>
              <a:t>GeoJSON</a:t>
            </a:r>
            <a:endParaRPr lang="en-US" sz="3600" dirty="0" smtClean="0">
              <a:solidFill>
                <a:srgbClr val="27515E"/>
              </a:solidFill>
            </a:endParaRPr>
          </a:p>
          <a:p>
            <a:endParaRPr lang="en-US" sz="2400" dirty="0">
              <a:solidFill>
                <a:srgbClr val="27515E"/>
              </a:solidFill>
            </a:endParaRPr>
          </a:p>
          <a:p>
            <a:r>
              <a:rPr lang="en-US" sz="2400" b="1" u="sng" dirty="0" smtClean="0">
                <a:hlinkClick r:id="rId4"/>
              </a:rPr>
              <a:t>Mapshaper</a:t>
            </a:r>
            <a:endParaRPr lang="en-US" sz="2400" b="1" dirty="0"/>
          </a:p>
          <a:p>
            <a:pPr marL="342900" indent="-342900">
              <a:buFont typeface="Arial" charset="0"/>
              <a:buChar char="•"/>
            </a:pPr>
            <a:r>
              <a:rPr lang="en-US" sz="2400" dirty="0" err="1"/>
              <a:t>Mapshaper</a:t>
            </a:r>
            <a:r>
              <a:rPr lang="en-US" sz="2400" dirty="0"/>
              <a:t> quickly uploaded my data</a:t>
            </a:r>
          </a:p>
          <a:p>
            <a:pPr marL="342900" indent="-342900">
              <a:buFont typeface="Arial" charset="0"/>
              <a:buChar char="•"/>
            </a:pPr>
            <a:r>
              <a:rPr lang="en-US" sz="2400" dirty="0"/>
              <a:t>Upon upload it showed the polygons of the entire dataset and could be zoomed into and around</a:t>
            </a:r>
          </a:p>
          <a:p>
            <a:pPr marL="342900" indent="-342900">
              <a:buFont typeface="Arial" charset="0"/>
              <a:buChar char="•"/>
            </a:pPr>
            <a:r>
              <a:rPr lang="en-US" sz="2400" dirty="0"/>
              <a:t>There are a few export options</a:t>
            </a:r>
          </a:p>
          <a:p>
            <a:pPr marL="342900" indent="-342900">
              <a:buFont typeface="Arial" charset="0"/>
              <a:buChar char="•"/>
            </a:pPr>
            <a:r>
              <a:rPr lang="en-US" sz="2400" dirty="0"/>
              <a:t>I exported as </a:t>
            </a:r>
            <a:r>
              <a:rPr lang="en-US" sz="2400" dirty="0" err="1"/>
              <a:t>GeoJSON</a:t>
            </a:r>
            <a:r>
              <a:rPr lang="en-US" sz="2400" dirty="0"/>
              <a:t> file, 2015AgBaseline.json and 41.3 </a:t>
            </a:r>
            <a:r>
              <a:rPr lang="en-US" sz="2400" dirty="0" err="1"/>
              <a:t>mb</a:t>
            </a:r>
            <a:r>
              <a:rPr lang="en-US" sz="2400" dirty="0"/>
              <a:t> in size</a:t>
            </a:r>
          </a:p>
          <a:p>
            <a:r>
              <a:rPr lang="en-US" sz="2400" b="1" u="sng" dirty="0">
                <a:hlinkClick r:id="rId5"/>
              </a:rPr>
              <a:t>MyGeodata Converter</a:t>
            </a:r>
            <a:endParaRPr lang="en-US" sz="2400" b="1" dirty="0"/>
          </a:p>
          <a:p>
            <a:r>
              <a:rPr lang="en-US" sz="2400" dirty="0" err="1"/>
              <a:t>MyGeodata</a:t>
            </a:r>
            <a:r>
              <a:rPr lang="en-US" sz="2400" dirty="0"/>
              <a:t> Converter uploaded my data fairly quickly.</a:t>
            </a:r>
          </a:p>
          <a:p>
            <a:r>
              <a:rPr lang="en-US" sz="2400" dirty="0"/>
              <a:t>Handily it has a viewer with a bounding box of the spatial extent the file overlaid a </a:t>
            </a:r>
            <a:r>
              <a:rPr lang="en-US" sz="2400" dirty="0" err="1"/>
              <a:t>basemap</a:t>
            </a:r>
            <a:endParaRPr lang="en-US" sz="2400" dirty="0"/>
          </a:p>
          <a:p>
            <a:r>
              <a:rPr lang="en-US" sz="2400" dirty="0"/>
              <a:t>Unhandily it has a paywall and would only export a sample of the file</a:t>
            </a:r>
          </a:p>
          <a:p>
            <a:r>
              <a:rPr lang="en-US" sz="2400" dirty="0"/>
              <a:t>The file downloaded as </a:t>
            </a:r>
            <a:r>
              <a:rPr lang="en-US" sz="2400" dirty="0" err="1"/>
              <a:t>mygeodata.zio</a:t>
            </a:r>
            <a:r>
              <a:rPr lang="en-US" sz="2400" dirty="0"/>
              <a:t> and unzipped to 2015AgBaseline.geojson, but due to the trimming was only 214 kb</a:t>
            </a:r>
          </a:p>
          <a:p>
            <a:r>
              <a:rPr lang="en-US" sz="2400" b="1" u="sng" dirty="0">
                <a:hlinkClick r:id="rId6"/>
              </a:rPr>
              <a:t>ogr2ogr web client</a:t>
            </a:r>
            <a:endParaRPr lang="en-US" sz="2400" b="1" dirty="0"/>
          </a:p>
          <a:p>
            <a:r>
              <a:rPr lang="en-US" sz="2400" dirty="0"/>
              <a:t>User must check the 'force download' button or the entire JSON output will load in the </a:t>
            </a:r>
            <a:r>
              <a:rPr lang="en-US" sz="2400" dirty="0" err="1"/>
              <a:t>broswer</a:t>
            </a:r>
            <a:r>
              <a:rPr lang="en-US" sz="2400" dirty="0"/>
              <a:t> window.</a:t>
            </a:r>
          </a:p>
          <a:p>
            <a:r>
              <a:rPr lang="en-US" sz="2400" dirty="0"/>
              <a:t>File downloaded as </a:t>
            </a:r>
            <a:r>
              <a:rPr lang="en-US" sz="2400" dirty="0" err="1"/>
              <a:t>convert.json</a:t>
            </a:r>
            <a:r>
              <a:rPr lang="en-US" sz="2400" dirty="0"/>
              <a:t> and 38.5 </a:t>
            </a:r>
            <a:r>
              <a:rPr lang="en-US" sz="2400" dirty="0" err="1"/>
              <a:t>mb</a:t>
            </a:r>
            <a:r>
              <a:rPr lang="en-US" sz="2400" dirty="0"/>
              <a:t> in size</a:t>
            </a:r>
          </a:p>
          <a:p>
            <a:r>
              <a:rPr lang="en-US" sz="2400" dirty="0" smtClean="0"/>
              <a:t> </a:t>
            </a:r>
            <a:r>
              <a:rPr lang="en-US" sz="2400" dirty="0"/>
              <a:t>different online tools to convert </a:t>
            </a:r>
            <a:r>
              <a:rPr lang="en-US" sz="2400" dirty="0" smtClean="0"/>
              <a:t>.</a:t>
            </a:r>
            <a:r>
              <a:rPr lang="en-US" sz="2400" dirty="0" err="1" smtClean="0"/>
              <a:t>shp</a:t>
            </a:r>
            <a:r>
              <a:rPr lang="en-US" sz="2400" dirty="0" smtClean="0"/>
              <a:t> to .</a:t>
            </a:r>
            <a:r>
              <a:rPr lang="en-US" sz="2400" dirty="0" err="1" smtClean="0"/>
              <a:t>geojson</a:t>
            </a:r>
            <a:r>
              <a:rPr lang="en-US" dirty="0"/>
              <a:t/>
            </a:r>
            <a:br>
              <a:rPr lang="en-US" dirty="0"/>
            </a:br>
            <a:endParaRPr lang="en-US" sz="2400" b="1" dirty="0" smtClean="0"/>
          </a:p>
          <a:p>
            <a:endParaRPr lang="en-US" dirty="0"/>
          </a:p>
        </p:txBody>
      </p:sp>
    </p:spTree>
    <p:extLst>
      <p:ext uri="{BB962C8B-B14F-4D97-AF65-F5344CB8AC3E}">
        <p14:creationId xmlns:p14="http://schemas.microsoft.com/office/powerpoint/2010/main" val="1728215664"/>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4247317"/>
          </a:xfrm>
          <a:prstGeom prst="rect">
            <a:avLst/>
          </a:prstGeom>
          <a:noFill/>
        </p:spPr>
        <p:txBody>
          <a:bodyPr wrap="square" rtlCol="0">
            <a:spAutoFit/>
          </a:bodyPr>
          <a:lstStyle/>
          <a:p>
            <a:r>
              <a:rPr lang="en-US" sz="3600" dirty="0" smtClean="0">
                <a:solidFill>
                  <a:srgbClr val="27515E"/>
                </a:solidFill>
              </a:rPr>
              <a:t>Attempting to Convert a Shapefile to </a:t>
            </a:r>
            <a:r>
              <a:rPr lang="en-US" sz="3600" dirty="0" err="1" smtClean="0">
                <a:solidFill>
                  <a:srgbClr val="27515E"/>
                </a:solidFill>
              </a:rPr>
              <a:t>GeoJSON</a:t>
            </a:r>
            <a:endParaRPr lang="en-US" sz="3600" dirty="0" smtClean="0">
              <a:solidFill>
                <a:srgbClr val="27515E"/>
              </a:solidFill>
            </a:endParaRPr>
          </a:p>
          <a:p>
            <a:endParaRPr lang="en-US" sz="2400" dirty="0">
              <a:solidFill>
                <a:srgbClr val="27515E"/>
              </a:solidFill>
            </a:endParaRPr>
          </a:p>
          <a:p>
            <a:r>
              <a:rPr lang="en-US" sz="2400" b="1" u="sng" dirty="0" smtClean="0">
                <a:hlinkClick r:id="rId4"/>
              </a:rPr>
              <a:t>MyGeodata </a:t>
            </a:r>
            <a:r>
              <a:rPr lang="en-US" sz="2400" b="1" u="sng" dirty="0">
                <a:hlinkClick r:id="rId4"/>
              </a:rPr>
              <a:t>Converter</a:t>
            </a:r>
            <a:endParaRPr lang="en-US" sz="2400" b="1" dirty="0"/>
          </a:p>
          <a:p>
            <a:pPr marL="342900" indent="-342900">
              <a:buFont typeface="Arial" charset="0"/>
              <a:buChar char="•"/>
            </a:pPr>
            <a:r>
              <a:rPr lang="en-US" sz="2400" dirty="0" err="1" smtClean="0"/>
              <a:t>MyGeodata</a:t>
            </a:r>
            <a:r>
              <a:rPr lang="en-US" sz="2400" dirty="0" smtClean="0"/>
              <a:t> </a:t>
            </a:r>
            <a:r>
              <a:rPr lang="en-US" sz="2400" dirty="0"/>
              <a:t>Converter uploaded my data fairly quickly.</a:t>
            </a:r>
          </a:p>
          <a:p>
            <a:pPr marL="342900" indent="-342900">
              <a:buFont typeface="Arial" charset="0"/>
              <a:buChar char="•"/>
            </a:pPr>
            <a:r>
              <a:rPr lang="en-US" sz="2400" dirty="0"/>
              <a:t>Handily it has a viewer with a bounding box of the spatial extent the file overlaid a </a:t>
            </a:r>
            <a:r>
              <a:rPr lang="en-US" sz="2400" dirty="0" err="1"/>
              <a:t>basemap</a:t>
            </a:r>
            <a:endParaRPr lang="en-US" sz="2400" dirty="0"/>
          </a:p>
          <a:p>
            <a:pPr marL="342900" indent="-342900">
              <a:buFont typeface="Arial" charset="0"/>
              <a:buChar char="•"/>
            </a:pPr>
            <a:r>
              <a:rPr lang="en-US" sz="2400" dirty="0"/>
              <a:t>Unhandily it has a paywall and would only export a sample of the file</a:t>
            </a:r>
          </a:p>
          <a:p>
            <a:r>
              <a:rPr lang="en-US" sz="2400" dirty="0"/>
              <a:t>The file downloaded as </a:t>
            </a:r>
            <a:r>
              <a:rPr lang="en-US" sz="2400" dirty="0" err="1"/>
              <a:t>mygeodata.zio</a:t>
            </a:r>
            <a:r>
              <a:rPr lang="en-US" sz="2400" dirty="0"/>
              <a:t> and unzipped to 2015AgBaseline.geojson, but due to the trimming was only 214 </a:t>
            </a:r>
            <a:r>
              <a:rPr lang="en-US" sz="2400" dirty="0" smtClean="0"/>
              <a:t>kb</a:t>
            </a:r>
            <a:r>
              <a:rPr lang="en-US" dirty="0"/>
              <a:t/>
            </a:r>
            <a:br>
              <a:rPr lang="en-US" dirty="0"/>
            </a:br>
            <a:endParaRPr lang="en-US" sz="2400" b="1" dirty="0" smtClean="0"/>
          </a:p>
          <a:p>
            <a:endParaRPr lang="en-US" dirty="0"/>
          </a:p>
        </p:txBody>
      </p:sp>
    </p:spTree>
    <p:extLst>
      <p:ext uri="{BB962C8B-B14F-4D97-AF65-F5344CB8AC3E}">
        <p14:creationId xmlns:p14="http://schemas.microsoft.com/office/powerpoint/2010/main" val="117225942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3416320"/>
          </a:xfrm>
          <a:prstGeom prst="rect">
            <a:avLst/>
          </a:prstGeom>
          <a:noFill/>
        </p:spPr>
        <p:txBody>
          <a:bodyPr wrap="square" rtlCol="0">
            <a:spAutoFit/>
          </a:bodyPr>
          <a:lstStyle/>
          <a:p>
            <a:r>
              <a:rPr lang="en-US" sz="3600" dirty="0" smtClean="0">
                <a:solidFill>
                  <a:srgbClr val="27515E"/>
                </a:solidFill>
              </a:rPr>
              <a:t>Attempting to Convert a Shapefile to </a:t>
            </a:r>
            <a:r>
              <a:rPr lang="en-US" sz="3600" dirty="0" err="1" smtClean="0">
                <a:solidFill>
                  <a:srgbClr val="27515E"/>
                </a:solidFill>
              </a:rPr>
              <a:t>GeoJSON</a:t>
            </a:r>
            <a:endParaRPr lang="en-US" sz="3600" dirty="0" smtClean="0">
              <a:solidFill>
                <a:srgbClr val="27515E"/>
              </a:solidFill>
            </a:endParaRPr>
          </a:p>
          <a:p>
            <a:endParaRPr lang="en-US" sz="2400" dirty="0">
              <a:solidFill>
                <a:srgbClr val="27515E"/>
              </a:solidFill>
            </a:endParaRPr>
          </a:p>
          <a:p>
            <a:r>
              <a:rPr lang="en-US" sz="2400" b="1" u="sng" dirty="0" smtClean="0">
                <a:hlinkClick r:id="rId4"/>
              </a:rPr>
              <a:t>ogr2ogr </a:t>
            </a:r>
            <a:r>
              <a:rPr lang="en-US" sz="2400" b="1" u="sng" dirty="0">
                <a:hlinkClick r:id="rId4"/>
              </a:rPr>
              <a:t>web client</a:t>
            </a:r>
            <a:endParaRPr lang="en-US" sz="2400" b="1" dirty="0"/>
          </a:p>
          <a:p>
            <a:pPr marL="342900" indent="-342900">
              <a:buFont typeface="Arial" charset="0"/>
              <a:buChar char="•"/>
            </a:pPr>
            <a:r>
              <a:rPr lang="en-US" sz="2400" dirty="0"/>
              <a:t>User must check the 'force download' button or the entire JSON output will load in the </a:t>
            </a:r>
            <a:r>
              <a:rPr lang="en-US" sz="2400" dirty="0" err="1"/>
              <a:t>broswer</a:t>
            </a:r>
            <a:r>
              <a:rPr lang="en-US" sz="2400" dirty="0"/>
              <a:t> window.</a:t>
            </a:r>
          </a:p>
          <a:p>
            <a:pPr marL="342900" indent="-342900">
              <a:buFont typeface="Arial" charset="0"/>
              <a:buChar char="•"/>
            </a:pPr>
            <a:r>
              <a:rPr lang="en-US" sz="2400" dirty="0"/>
              <a:t>File downloaded as </a:t>
            </a:r>
            <a:r>
              <a:rPr lang="en-US" sz="2400" dirty="0" err="1"/>
              <a:t>convert.json</a:t>
            </a:r>
            <a:r>
              <a:rPr lang="en-US" sz="2400" dirty="0"/>
              <a:t> and 38.5 </a:t>
            </a:r>
            <a:r>
              <a:rPr lang="en-US" sz="2400" dirty="0" err="1"/>
              <a:t>mb</a:t>
            </a:r>
            <a:r>
              <a:rPr lang="en-US" sz="2400" dirty="0"/>
              <a:t> in size</a:t>
            </a:r>
          </a:p>
          <a:p>
            <a:r>
              <a:rPr lang="en-US" dirty="0"/>
              <a:t/>
            </a:r>
            <a:br>
              <a:rPr lang="en-US" dirty="0"/>
            </a:br>
            <a:endParaRPr lang="en-US" sz="2400" b="1" dirty="0" smtClean="0"/>
          </a:p>
          <a:p>
            <a:endParaRPr lang="en-US" dirty="0"/>
          </a:p>
        </p:txBody>
      </p:sp>
    </p:spTree>
    <p:extLst>
      <p:ext uri="{BB962C8B-B14F-4D97-AF65-F5344CB8AC3E}">
        <p14:creationId xmlns:p14="http://schemas.microsoft.com/office/powerpoint/2010/main" val="995448673"/>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3046988"/>
          </a:xfrm>
          <a:prstGeom prst="rect">
            <a:avLst/>
          </a:prstGeom>
          <a:noFill/>
        </p:spPr>
        <p:txBody>
          <a:bodyPr wrap="square" rtlCol="0">
            <a:spAutoFit/>
          </a:bodyPr>
          <a:lstStyle/>
          <a:p>
            <a:r>
              <a:rPr lang="en-US" sz="3600" dirty="0" smtClean="0">
                <a:solidFill>
                  <a:srgbClr val="27515E"/>
                </a:solidFill>
              </a:rPr>
              <a:t>In Summary</a:t>
            </a:r>
          </a:p>
          <a:p>
            <a:endParaRPr lang="en-US" sz="2400" dirty="0">
              <a:solidFill>
                <a:srgbClr val="27515E"/>
              </a:solidFill>
            </a:endParaRPr>
          </a:p>
          <a:p>
            <a:pPr marL="342900" indent="-342900">
              <a:buFont typeface="Arial" charset="0"/>
              <a:buChar char="•"/>
            </a:pPr>
            <a:r>
              <a:rPr lang="en-US" sz="2400" dirty="0" smtClean="0"/>
              <a:t>Shapefiles </a:t>
            </a:r>
            <a:r>
              <a:rPr lang="en-US" sz="2400" dirty="0"/>
              <a:t>are a package of files, the primary of which (.</a:t>
            </a:r>
            <a:r>
              <a:rPr lang="en-US" sz="2400" dirty="0" err="1"/>
              <a:t>shp</a:t>
            </a:r>
            <a:r>
              <a:rPr lang="en-US" sz="2400" dirty="0"/>
              <a:t>, .</a:t>
            </a:r>
            <a:r>
              <a:rPr lang="en-US" sz="2400" dirty="0" err="1"/>
              <a:t>shx</a:t>
            </a:r>
            <a:r>
              <a:rPr lang="en-US" sz="2400" dirty="0"/>
              <a:t>) are stored in </a:t>
            </a:r>
            <a:r>
              <a:rPr lang="en-US" sz="2400" dirty="0" smtClean="0"/>
              <a:t>binary</a:t>
            </a:r>
          </a:p>
          <a:p>
            <a:pPr marL="342900" indent="-342900">
              <a:buFont typeface="Arial" charset="0"/>
              <a:buChar char="•"/>
            </a:pPr>
            <a:r>
              <a:rPr lang="en-US" sz="2400" dirty="0" smtClean="0"/>
              <a:t>JSON </a:t>
            </a:r>
            <a:r>
              <a:rPr lang="en-US" sz="2400" dirty="0"/>
              <a:t>files on the other hand are human-readable (ASCII)</a:t>
            </a:r>
          </a:p>
          <a:p>
            <a:r>
              <a:rPr lang="en-US" dirty="0"/>
              <a:t/>
            </a:r>
            <a:br>
              <a:rPr lang="en-US" dirty="0"/>
            </a:br>
            <a:endParaRPr lang="en-US" sz="2400" b="1" dirty="0" smtClean="0"/>
          </a:p>
          <a:p>
            <a:endParaRPr lang="en-US" dirty="0"/>
          </a:p>
        </p:txBody>
      </p:sp>
    </p:spTree>
    <p:extLst>
      <p:ext uri="{BB962C8B-B14F-4D97-AF65-F5344CB8AC3E}">
        <p14:creationId xmlns:p14="http://schemas.microsoft.com/office/powerpoint/2010/main" val="1175469899"/>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flipV="1">
            <a:off x="695739" y="993912"/>
            <a:ext cx="10800522" cy="5272319"/>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5739" y="2280658"/>
            <a:ext cx="10800522" cy="1231106"/>
          </a:xfrm>
          <a:prstGeom prst="rect">
            <a:avLst/>
          </a:prstGeom>
          <a:noFill/>
        </p:spPr>
        <p:txBody>
          <a:bodyPr wrap="square" rtlCol="0" anchor="ctr">
            <a:spAutoFit/>
          </a:bodyPr>
          <a:lstStyle/>
          <a:p>
            <a:pPr algn="ctr"/>
            <a:r>
              <a:rPr lang="en-US" sz="5400" b="1" dirty="0" smtClean="0">
                <a:solidFill>
                  <a:schemeClr val="bg1"/>
                </a:solidFill>
              </a:rPr>
              <a:t>Pau</a:t>
            </a:r>
          </a:p>
          <a:p>
            <a:pPr algn="ctr"/>
            <a:endParaRPr lang="en-US" sz="2000" b="1" dirty="0" smtClean="0">
              <a:solidFill>
                <a:srgbClr val="27515E"/>
              </a:solidFill>
            </a:endParaRPr>
          </a:p>
        </p:txBody>
      </p:sp>
      <p:pic>
        <p:nvPicPr>
          <p:cNvPr id="7" name="Picture 6"/>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8" name="Rectangle 7"/>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251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4154984"/>
          </a:xfrm>
          <a:prstGeom prst="rect">
            <a:avLst/>
          </a:prstGeom>
          <a:noFill/>
        </p:spPr>
        <p:txBody>
          <a:bodyPr wrap="square" rtlCol="0">
            <a:spAutoFit/>
          </a:bodyPr>
          <a:lstStyle/>
          <a:p>
            <a:r>
              <a:rPr lang="en-US" sz="3600" dirty="0" smtClean="0">
                <a:solidFill>
                  <a:srgbClr val="27515E"/>
                </a:solidFill>
              </a:rPr>
              <a:t>Getting to Know Shapefiles</a:t>
            </a:r>
          </a:p>
          <a:p>
            <a:endParaRPr lang="en-US" sz="3600" dirty="0">
              <a:solidFill>
                <a:srgbClr val="27515E"/>
              </a:solidFill>
            </a:endParaRPr>
          </a:p>
          <a:p>
            <a:pPr marL="342900" indent="-342900">
              <a:buFont typeface="Arial" charset="0"/>
              <a:buChar char="•"/>
            </a:pPr>
            <a:r>
              <a:rPr lang="en-US" sz="2400" dirty="0" smtClean="0"/>
              <a:t>Geographic </a:t>
            </a:r>
            <a:r>
              <a:rPr lang="en-US" sz="2400" dirty="0"/>
              <a:t>Information Systems (</a:t>
            </a:r>
            <a:r>
              <a:rPr lang="en-US" sz="2400" dirty="0" smtClean="0"/>
              <a:t>GIS) </a:t>
            </a:r>
            <a:r>
              <a:rPr lang="en-US" sz="2400" dirty="0" err="1" smtClean="0"/>
              <a:t>anaylze</a:t>
            </a:r>
            <a:r>
              <a:rPr lang="en-US" sz="2400" dirty="0" smtClean="0"/>
              <a:t> and manipulate spatial data</a:t>
            </a:r>
          </a:p>
          <a:p>
            <a:pPr marL="342900" indent="-342900">
              <a:buFont typeface="Arial" charset="0"/>
              <a:buChar char="•"/>
            </a:pPr>
            <a:endParaRPr lang="en-US" sz="2400" dirty="0" smtClean="0"/>
          </a:p>
          <a:p>
            <a:pPr marL="342900" indent="-342900">
              <a:buFont typeface="Arial" charset="0"/>
              <a:buChar char="•"/>
            </a:pPr>
            <a:r>
              <a:rPr lang="en-US" sz="2400" dirty="0"/>
              <a:t>V</a:t>
            </a:r>
            <a:r>
              <a:rPr lang="en-US" sz="2400" dirty="0" smtClean="0"/>
              <a:t>ector </a:t>
            </a:r>
            <a:r>
              <a:rPr lang="en-US" sz="2400" dirty="0"/>
              <a:t>and raster data </a:t>
            </a:r>
            <a:r>
              <a:rPr lang="en-US" sz="2400" dirty="0" smtClean="0"/>
              <a:t>are the most common data formats for GIS</a:t>
            </a:r>
          </a:p>
          <a:p>
            <a:pPr marL="342900" indent="-342900">
              <a:buFont typeface="Arial" charset="0"/>
              <a:buChar char="•"/>
            </a:pPr>
            <a:endParaRPr lang="en-US" sz="2400" dirty="0" smtClean="0"/>
          </a:p>
          <a:p>
            <a:pPr marL="342900" indent="-342900">
              <a:buFont typeface="Arial" charset="0"/>
              <a:buChar char="•"/>
            </a:pPr>
            <a:r>
              <a:rPr lang="en-US" sz="2400" dirty="0" smtClean="0"/>
              <a:t>Shapefiles are the most common vector </a:t>
            </a:r>
            <a:r>
              <a:rPr lang="en-US" sz="2400" dirty="0"/>
              <a:t>data </a:t>
            </a:r>
            <a:r>
              <a:rPr lang="en-US" sz="2400" dirty="0" smtClean="0"/>
              <a:t>format for GIS</a:t>
            </a:r>
          </a:p>
          <a:p>
            <a:pPr marL="342900" indent="-342900">
              <a:buFont typeface="Arial" charset="0"/>
              <a:buChar char="•"/>
            </a:pPr>
            <a:endParaRPr lang="en-US" sz="2400" dirty="0" smtClean="0"/>
          </a:p>
          <a:p>
            <a:pPr marL="342900" indent="-342900">
              <a:buFont typeface="Arial" charset="0"/>
              <a:buChar char="•"/>
            </a:pPr>
            <a:r>
              <a:rPr lang="en-US" sz="2400" dirty="0" smtClean="0"/>
              <a:t>Both the shapefile format and </a:t>
            </a:r>
            <a:r>
              <a:rPr lang="en-US" sz="2400" dirty="0"/>
              <a:t> </a:t>
            </a:r>
            <a:r>
              <a:rPr lang="en-US" sz="2400" u="sng" dirty="0" smtClean="0">
                <a:hlinkClick r:id="rId4"/>
              </a:rPr>
              <a:t>ArcGIS</a:t>
            </a:r>
            <a:r>
              <a:rPr lang="en-US" sz="2400" dirty="0"/>
              <a:t> </a:t>
            </a:r>
            <a:r>
              <a:rPr lang="en-US" sz="2400" dirty="0" smtClean="0"/>
              <a:t>were developed </a:t>
            </a:r>
            <a:r>
              <a:rPr lang="en-US" sz="2400" dirty="0"/>
              <a:t>by </a:t>
            </a:r>
            <a:r>
              <a:rPr lang="en-US" sz="2400" u="sng" dirty="0" smtClean="0">
                <a:hlinkClick r:id="rId5"/>
              </a:rPr>
              <a:t>Esri</a:t>
            </a:r>
            <a:endParaRPr lang="en-US" sz="2400" u="sng" dirty="0"/>
          </a:p>
          <a:p>
            <a:pPr marL="342900" indent="-342900">
              <a:buFont typeface="Arial" charset="0"/>
              <a:buChar char="•"/>
            </a:pPr>
            <a:endParaRPr lang="en-US" sz="2400" u="sng" dirty="0"/>
          </a:p>
        </p:txBody>
      </p:sp>
    </p:spTree>
    <p:extLst>
      <p:ext uri="{BB962C8B-B14F-4D97-AF65-F5344CB8AC3E}">
        <p14:creationId xmlns:p14="http://schemas.microsoft.com/office/powerpoint/2010/main" val="177682146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3600986"/>
          </a:xfrm>
          <a:prstGeom prst="rect">
            <a:avLst/>
          </a:prstGeom>
          <a:noFill/>
        </p:spPr>
        <p:txBody>
          <a:bodyPr wrap="square" rtlCol="0">
            <a:spAutoFit/>
          </a:bodyPr>
          <a:lstStyle/>
          <a:p>
            <a:r>
              <a:rPr lang="en-US" sz="3600" dirty="0" smtClean="0">
                <a:solidFill>
                  <a:srgbClr val="27515E"/>
                </a:solidFill>
              </a:rPr>
              <a:t>Getting to Know Shapefiles</a:t>
            </a:r>
          </a:p>
          <a:p>
            <a:pPr marL="342900" indent="-342900">
              <a:buFont typeface="Arial" charset="0"/>
              <a:buChar char="•"/>
            </a:pPr>
            <a:endParaRPr lang="en-US" sz="2400" u="sng" dirty="0"/>
          </a:p>
          <a:p>
            <a:pPr marL="342900" indent="-342900">
              <a:buFont typeface="Arial" charset="0"/>
              <a:buChar char="•"/>
            </a:pPr>
            <a:r>
              <a:rPr lang="en-US" sz="2400" dirty="0"/>
              <a:t>Vector data uses points with </a:t>
            </a:r>
            <a:r>
              <a:rPr lang="en-US" sz="2400" dirty="0" err="1"/>
              <a:t>lat</a:t>
            </a:r>
            <a:r>
              <a:rPr lang="en-US" sz="2400" dirty="0"/>
              <a:t>/long coordinates, lines (pairs of points), and areas/polygons (groups of points) to represent discrete features and </a:t>
            </a:r>
            <a:r>
              <a:rPr lang="en-US" sz="2400" dirty="0" smtClean="0"/>
              <a:t>boundaries.</a:t>
            </a:r>
          </a:p>
          <a:p>
            <a:pPr marL="342900" indent="-342900">
              <a:buFont typeface="Arial" charset="0"/>
              <a:buChar char="•"/>
            </a:pPr>
            <a:endParaRPr lang="en-US" sz="2400" dirty="0" smtClean="0"/>
          </a:p>
          <a:p>
            <a:pPr marL="342900" indent="-342900">
              <a:buFont typeface="Arial" charset="0"/>
              <a:buChar char="•"/>
            </a:pPr>
            <a:r>
              <a:rPr lang="en-US" sz="2400" b="1" dirty="0"/>
              <a:t>Shapefiles can support point, line, and area features.</a:t>
            </a:r>
            <a:endParaRPr lang="en-US" sz="2400" dirty="0"/>
          </a:p>
          <a:p>
            <a:pPr marL="342900" indent="-342900">
              <a:buFont typeface="Arial" charset="0"/>
              <a:buChar char="•"/>
            </a:pPr>
            <a:endParaRPr lang="en-US" sz="2400" b="1" dirty="0" smtClean="0"/>
          </a:p>
          <a:p>
            <a:endParaRPr lang="en-US" sz="2400" b="1" dirty="0"/>
          </a:p>
          <a:p>
            <a:pPr marL="342900" indent="-342900">
              <a:buFont typeface="Arial" charset="0"/>
              <a:buChar char="•"/>
            </a:pPr>
            <a:endParaRPr lang="en-US" sz="2400" u="sng"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7706" y="3012972"/>
            <a:ext cx="6876587" cy="2434988"/>
          </a:xfrm>
          <a:prstGeom prst="rect">
            <a:avLst/>
          </a:prstGeom>
        </p:spPr>
      </p:pic>
      <p:sp>
        <p:nvSpPr>
          <p:cNvPr id="4" name="TextBox 3"/>
          <p:cNvSpPr txBox="1"/>
          <p:nvPr/>
        </p:nvSpPr>
        <p:spPr>
          <a:xfrm>
            <a:off x="1060101" y="5344136"/>
            <a:ext cx="10071796" cy="369332"/>
          </a:xfrm>
          <a:prstGeom prst="rect">
            <a:avLst/>
          </a:prstGeom>
          <a:noFill/>
        </p:spPr>
        <p:txBody>
          <a:bodyPr wrap="none" rtlCol="0">
            <a:spAutoFit/>
          </a:bodyPr>
          <a:lstStyle/>
          <a:p>
            <a:r>
              <a:rPr lang="en-US" dirty="0"/>
              <a:t>http://</a:t>
            </a:r>
            <a:r>
              <a:rPr lang="en-US" dirty="0" err="1"/>
              <a:t>www.restore.ac.uk</a:t>
            </a:r>
            <a:r>
              <a:rPr lang="en-US" dirty="0"/>
              <a:t>/geo-refer/images/Concepts%20-%20geographical%20objects%20in%20GIS.png</a:t>
            </a:r>
          </a:p>
        </p:txBody>
      </p:sp>
    </p:spTree>
    <p:extLst>
      <p:ext uri="{BB962C8B-B14F-4D97-AF65-F5344CB8AC3E}">
        <p14:creationId xmlns:p14="http://schemas.microsoft.com/office/powerpoint/2010/main" val="103729661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6186309"/>
          </a:xfrm>
          <a:prstGeom prst="rect">
            <a:avLst/>
          </a:prstGeom>
          <a:noFill/>
        </p:spPr>
        <p:txBody>
          <a:bodyPr wrap="square" rtlCol="0">
            <a:spAutoFit/>
          </a:bodyPr>
          <a:lstStyle/>
          <a:p>
            <a:r>
              <a:rPr lang="en-US" sz="3600" dirty="0" smtClean="0">
                <a:solidFill>
                  <a:srgbClr val="27515E"/>
                </a:solidFill>
              </a:rPr>
              <a:t>Getting to Know Shapefiles</a:t>
            </a:r>
          </a:p>
          <a:p>
            <a:pPr marL="342900" indent="-342900">
              <a:buFont typeface="Arial" charset="0"/>
              <a:buChar char="•"/>
            </a:pPr>
            <a:endParaRPr lang="en-US" sz="2400" u="sng" dirty="0" smtClean="0"/>
          </a:p>
          <a:p>
            <a:pPr marL="342900" indent="-342900">
              <a:buFont typeface="Arial" charset="0"/>
              <a:buChar char="•"/>
            </a:pPr>
            <a:r>
              <a:rPr lang="en-US" sz="2400" b="1" dirty="0" smtClean="0"/>
              <a:t>An </a:t>
            </a:r>
            <a:r>
              <a:rPr lang="en-US" sz="2400" b="1" dirty="0"/>
              <a:t>ESRI shapefile consists </a:t>
            </a:r>
            <a:r>
              <a:rPr lang="en-US" sz="2400" b="1" dirty="0" smtClean="0"/>
              <a:t>of multiple files stored in the same .</a:t>
            </a:r>
            <a:r>
              <a:rPr lang="en-US" sz="2400" b="1" dirty="0" err="1" smtClean="0"/>
              <a:t>shp</a:t>
            </a:r>
            <a:r>
              <a:rPr lang="en-US" sz="2400" b="1" dirty="0" smtClean="0"/>
              <a:t> directory</a:t>
            </a:r>
          </a:p>
          <a:p>
            <a:pPr marL="342900" indent="-342900">
              <a:buFont typeface="Arial" charset="0"/>
              <a:buChar char="•"/>
            </a:pPr>
            <a:endParaRPr lang="en-US" sz="2400" b="1" dirty="0" smtClean="0"/>
          </a:p>
          <a:p>
            <a:pPr marL="800100" lvl="1" indent="-342900">
              <a:buFont typeface="Arial" charset="0"/>
              <a:buChar char="•"/>
            </a:pPr>
            <a:r>
              <a:rPr lang="en-US" sz="2400" b="1" dirty="0" smtClean="0"/>
              <a:t>Shapefile</a:t>
            </a:r>
            <a:r>
              <a:rPr lang="en-US" sz="2400" dirty="0"/>
              <a:t> </a:t>
            </a:r>
            <a:r>
              <a:rPr lang="en-US" sz="2400" dirty="0" smtClean="0"/>
              <a:t>(.</a:t>
            </a:r>
            <a:r>
              <a:rPr lang="en-US" sz="2400" dirty="0" err="1" smtClean="0"/>
              <a:t>shp</a:t>
            </a:r>
            <a:r>
              <a:rPr lang="en-US" sz="2400" dirty="0"/>
              <a:t>) </a:t>
            </a:r>
            <a:r>
              <a:rPr lang="en-US" sz="2400" dirty="0" smtClean="0"/>
              <a:t>a binary file with vector feature geometry, each </a:t>
            </a:r>
            <a:r>
              <a:rPr lang="en-US" sz="2400" dirty="0"/>
              <a:t>record describes a shape with a list of its </a:t>
            </a:r>
            <a:r>
              <a:rPr lang="en-US" sz="2400" dirty="0" smtClean="0"/>
              <a:t>vertices.</a:t>
            </a:r>
          </a:p>
          <a:p>
            <a:pPr marL="800100" lvl="1" indent="-342900">
              <a:buFont typeface="Arial" charset="0"/>
              <a:buChar char="•"/>
            </a:pPr>
            <a:endParaRPr lang="en-US" sz="2400" dirty="0" smtClean="0"/>
          </a:p>
          <a:p>
            <a:pPr marL="800100" lvl="1" indent="-342900">
              <a:buFont typeface="Arial" charset="0"/>
              <a:buChar char="•"/>
            </a:pPr>
            <a:r>
              <a:rPr lang="en-US" sz="2400" b="1" dirty="0" smtClean="0"/>
              <a:t>Shape index </a:t>
            </a:r>
            <a:r>
              <a:rPr lang="en-US" sz="2400" b="1" dirty="0"/>
              <a:t>file</a:t>
            </a:r>
            <a:r>
              <a:rPr lang="en-US" sz="2400" dirty="0"/>
              <a:t> </a:t>
            </a:r>
            <a:r>
              <a:rPr lang="en-US" sz="2400" dirty="0" smtClean="0"/>
              <a:t>(.</a:t>
            </a:r>
            <a:r>
              <a:rPr lang="en-US" sz="2400" dirty="0" err="1" smtClean="0"/>
              <a:t>shx</a:t>
            </a:r>
            <a:r>
              <a:rPr lang="en-US" sz="2400" dirty="0"/>
              <a:t>.) </a:t>
            </a:r>
            <a:r>
              <a:rPr lang="en-US" sz="2400" dirty="0" smtClean="0"/>
              <a:t>used to search forward and backward</a:t>
            </a:r>
          </a:p>
          <a:p>
            <a:pPr marL="800100" lvl="1" indent="-342900">
              <a:buFont typeface="Arial" charset="0"/>
              <a:buChar char="•"/>
            </a:pPr>
            <a:endParaRPr lang="en-US" sz="2400" dirty="0" smtClean="0"/>
          </a:p>
          <a:p>
            <a:pPr marL="800100" lvl="1" indent="-342900">
              <a:buFont typeface="Arial" charset="0"/>
              <a:buChar char="•"/>
            </a:pPr>
            <a:r>
              <a:rPr lang="en-US" sz="2400" b="1" dirty="0" err="1" smtClean="0"/>
              <a:t>dBASE</a:t>
            </a:r>
            <a:r>
              <a:rPr lang="en-US" sz="2400" b="1" dirty="0" smtClean="0"/>
              <a:t> </a:t>
            </a:r>
            <a:r>
              <a:rPr lang="en-US" sz="2400" b="1" dirty="0"/>
              <a:t>table</a:t>
            </a:r>
            <a:r>
              <a:rPr lang="en-US" sz="2400" dirty="0"/>
              <a:t> </a:t>
            </a:r>
            <a:r>
              <a:rPr lang="en-US" sz="2400" dirty="0" smtClean="0"/>
              <a:t>(.</a:t>
            </a:r>
            <a:r>
              <a:rPr lang="en-US" sz="2400" dirty="0"/>
              <a:t>dbf.) </a:t>
            </a:r>
            <a:r>
              <a:rPr lang="en-US" sz="2400" dirty="0" smtClean="0"/>
              <a:t>a database </a:t>
            </a:r>
            <a:r>
              <a:rPr lang="en-US" sz="2400" dirty="0"/>
              <a:t>file </a:t>
            </a:r>
            <a:r>
              <a:rPr lang="en-US" sz="2400" dirty="0" smtClean="0"/>
              <a:t>storing feature IDs &amp; attribute</a:t>
            </a:r>
          </a:p>
          <a:p>
            <a:pPr marL="800100" lvl="1" indent="-342900">
              <a:buFont typeface="Arial" charset="0"/>
              <a:buChar char="•"/>
            </a:pPr>
            <a:endParaRPr lang="en-US" sz="2400" dirty="0"/>
          </a:p>
          <a:p>
            <a:r>
              <a:rPr lang="en-US" sz="2400" b="1" dirty="0"/>
              <a:t>The </a:t>
            </a:r>
            <a:r>
              <a:rPr lang="en-US" sz="2400" b="1" dirty="0" smtClean="0"/>
              <a:t>main shapefile</a:t>
            </a:r>
            <a:r>
              <a:rPr lang="en-US" sz="2400" b="1" dirty="0"/>
              <a:t>, the index file, and the </a:t>
            </a:r>
            <a:r>
              <a:rPr lang="en-US" sz="2400" b="1" dirty="0" err="1"/>
              <a:t>dBASE</a:t>
            </a:r>
            <a:r>
              <a:rPr lang="en-US" sz="2400" b="1" dirty="0"/>
              <a:t> file </a:t>
            </a:r>
            <a:r>
              <a:rPr lang="en-US" sz="2400" b="1" dirty="0" smtClean="0"/>
              <a:t>must all have </a:t>
            </a:r>
            <a:r>
              <a:rPr lang="en-US" sz="2400" b="1" dirty="0"/>
              <a:t>the same prefix.</a:t>
            </a:r>
            <a:r>
              <a:rPr lang="en-US" sz="2400" dirty="0"/>
              <a:t> </a:t>
            </a:r>
            <a:r>
              <a:rPr lang="en-US" sz="2400" dirty="0"/>
              <a:t/>
            </a:r>
            <a:br>
              <a:rPr lang="en-US" sz="2400" dirty="0"/>
            </a:br>
            <a:endParaRPr lang="en-US" sz="2400" dirty="0" smtClean="0"/>
          </a:p>
          <a:p>
            <a:pPr marL="342900" indent="-342900">
              <a:buFont typeface="Arial" charset="0"/>
              <a:buChar char="•"/>
            </a:pPr>
            <a:endParaRPr lang="en-US" sz="2400" b="1" dirty="0" smtClean="0"/>
          </a:p>
          <a:p>
            <a:endParaRPr lang="en-US" sz="2400" b="1" dirty="0"/>
          </a:p>
          <a:p>
            <a:pPr marL="342900" indent="-342900">
              <a:buFont typeface="Arial" charset="0"/>
              <a:buChar char="•"/>
            </a:pPr>
            <a:endParaRPr lang="en-US" sz="2400" u="sng"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8100" y="5435137"/>
            <a:ext cx="4495800" cy="1168400"/>
          </a:xfrm>
          <a:prstGeom prst="rect">
            <a:avLst/>
          </a:prstGeom>
        </p:spPr>
      </p:pic>
    </p:spTree>
    <p:extLst>
      <p:ext uri="{BB962C8B-B14F-4D97-AF65-F5344CB8AC3E}">
        <p14:creationId xmlns:p14="http://schemas.microsoft.com/office/powerpoint/2010/main" val="194313436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6001643"/>
          </a:xfrm>
          <a:prstGeom prst="rect">
            <a:avLst/>
          </a:prstGeom>
          <a:noFill/>
        </p:spPr>
        <p:txBody>
          <a:bodyPr wrap="square" rtlCol="0">
            <a:spAutoFit/>
          </a:bodyPr>
          <a:lstStyle/>
          <a:p>
            <a:r>
              <a:rPr lang="en-US" sz="3600" dirty="0" smtClean="0">
                <a:solidFill>
                  <a:srgbClr val="27515E"/>
                </a:solidFill>
              </a:rPr>
              <a:t>Getting to Know Shapefiles</a:t>
            </a:r>
          </a:p>
          <a:p>
            <a:endParaRPr lang="en-US" sz="2400" dirty="0" smtClean="0"/>
          </a:p>
          <a:p>
            <a:r>
              <a:rPr lang="en-US" sz="2400" dirty="0" smtClean="0"/>
              <a:t>I </a:t>
            </a:r>
            <a:r>
              <a:rPr lang="en-US" sz="2400" dirty="0"/>
              <a:t>explored the shapefile of the </a:t>
            </a:r>
            <a:r>
              <a:rPr lang="en-US" sz="2400" u="sng" dirty="0"/>
              <a:t>Statewide Agricultural Land Use Baseline 2015 Study</a:t>
            </a:r>
            <a:r>
              <a:rPr lang="en-US" sz="2400" dirty="0"/>
              <a:t> </a:t>
            </a:r>
            <a:endParaRPr lang="en-US" sz="2400" dirty="0" smtClean="0"/>
          </a:p>
          <a:p>
            <a:endParaRPr lang="en-US" sz="2400" dirty="0"/>
          </a:p>
          <a:p>
            <a:pPr marL="342900" indent="-342900">
              <a:buFont typeface="Arial" charset="0"/>
              <a:buChar char="•"/>
            </a:pPr>
            <a:r>
              <a:rPr lang="en-US" sz="2400" dirty="0" smtClean="0"/>
              <a:t>The </a:t>
            </a:r>
            <a:r>
              <a:rPr lang="en-US" sz="2400" dirty="0"/>
              <a:t>zipped shapefile (2015AgBaseline.shp.zip) is 11.8 </a:t>
            </a:r>
            <a:r>
              <a:rPr lang="en-US" sz="2400" dirty="0" err="1"/>
              <a:t>mb</a:t>
            </a:r>
            <a:r>
              <a:rPr lang="en-US" sz="2400" dirty="0"/>
              <a:t>, </a:t>
            </a:r>
            <a:endParaRPr lang="en-US" sz="2400" dirty="0" smtClean="0"/>
          </a:p>
          <a:p>
            <a:pPr marL="342900" indent="-342900">
              <a:buFont typeface="Arial" charset="0"/>
              <a:buChar char="•"/>
            </a:pPr>
            <a:endParaRPr lang="en-US" sz="2400" dirty="0" smtClean="0"/>
          </a:p>
          <a:p>
            <a:pPr marL="342900" indent="-342900">
              <a:buFont typeface="Arial" charset="0"/>
              <a:buChar char="•"/>
            </a:pPr>
            <a:r>
              <a:rPr lang="en-US" sz="2400" dirty="0" err="1"/>
              <a:t>U</a:t>
            </a:r>
            <a:r>
              <a:rPr lang="en-US" sz="2400" dirty="0" err="1" smtClean="0"/>
              <a:t>folder</a:t>
            </a:r>
            <a:r>
              <a:rPr lang="en-US" sz="2400" dirty="0" smtClean="0"/>
              <a:t> </a:t>
            </a:r>
            <a:r>
              <a:rPr lang="en-US" sz="2400" dirty="0"/>
              <a:t>(2015AgBaseline.shp) is 19 </a:t>
            </a:r>
            <a:r>
              <a:rPr lang="en-US" sz="2400" dirty="0" err="1"/>
              <a:t>mb</a:t>
            </a:r>
            <a:r>
              <a:rPr lang="en-US" sz="2400" dirty="0"/>
              <a:t>. </a:t>
            </a:r>
            <a:endParaRPr lang="en-US" sz="2400" dirty="0" smtClean="0"/>
          </a:p>
          <a:p>
            <a:pPr marL="342900" indent="-342900">
              <a:buFont typeface="Arial" charset="0"/>
              <a:buChar char="•"/>
            </a:pPr>
            <a:endParaRPr lang="en-US" sz="2400" dirty="0" smtClean="0"/>
          </a:p>
          <a:p>
            <a:pPr marL="342900" indent="-342900">
              <a:buFont typeface="Arial" charset="0"/>
              <a:buChar char="•"/>
            </a:pPr>
            <a:r>
              <a:rPr lang="en-US" sz="2400" dirty="0" smtClean="0"/>
              <a:t>Within </a:t>
            </a:r>
            <a:r>
              <a:rPr lang="en-US" sz="2400" dirty="0"/>
              <a:t>the unzipped file </a:t>
            </a:r>
            <a:r>
              <a:rPr lang="en-US" sz="2400" dirty="0" smtClean="0"/>
              <a:t>are the 3 mandatory files:</a:t>
            </a:r>
          </a:p>
          <a:p>
            <a:pPr marL="800100" lvl="1" indent="-342900">
              <a:buFont typeface="Arial" charset="0"/>
              <a:buChar char="•"/>
            </a:pPr>
            <a:r>
              <a:rPr lang="en-US" sz="2400" b="1" dirty="0" smtClean="0"/>
              <a:t>2015AgBaseline.shp</a:t>
            </a:r>
            <a:r>
              <a:rPr lang="en-US" sz="2400" dirty="0"/>
              <a:t> </a:t>
            </a:r>
            <a:r>
              <a:rPr lang="en-US" sz="2400" dirty="0" smtClean="0"/>
              <a:t>the </a:t>
            </a:r>
            <a:r>
              <a:rPr lang="en-US" sz="2400" dirty="0"/>
              <a:t>shapefile containing the geospatial </a:t>
            </a:r>
            <a:r>
              <a:rPr lang="en-US" sz="2400" dirty="0" smtClean="0"/>
              <a:t>features</a:t>
            </a:r>
          </a:p>
          <a:p>
            <a:pPr marL="800100" lvl="1" indent="-342900">
              <a:buFont typeface="Arial" charset="0"/>
              <a:buChar char="•"/>
            </a:pPr>
            <a:r>
              <a:rPr lang="en-US" sz="2400" b="1" dirty="0" smtClean="0"/>
              <a:t>2015AgBaseline.shx </a:t>
            </a:r>
          </a:p>
          <a:p>
            <a:pPr marL="800100" lvl="1" indent="-342900">
              <a:buFont typeface="Arial" charset="0"/>
              <a:buChar char="•"/>
            </a:pPr>
            <a:r>
              <a:rPr lang="en-US" sz="2400" b="1" dirty="0"/>
              <a:t>2015AgBaseline.dbf</a:t>
            </a:r>
            <a:r>
              <a:rPr lang="en-US" sz="2400" dirty="0"/>
              <a:t> </a:t>
            </a:r>
            <a:r>
              <a:rPr lang="en-US" sz="2400" dirty="0" smtClean="0"/>
              <a:t>the database </a:t>
            </a:r>
            <a:r>
              <a:rPr lang="en-US" sz="2400" dirty="0"/>
              <a:t>file containing attributes that can be associated with the shapefile</a:t>
            </a:r>
          </a:p>
          <a:p>
            <a:pPr marL="800100" lvl="1" indent="-342900">
              <a:buFont typeface="Arial" charset="0"/>
              <a:buChar char="•"/>
            </a:pPr>
            <a:endParaRPr lang="en-US" sz="2400" dirty="0"/>
          </a:p>
          <a:p>
            <a:endParaRPr lang="en-US" sz="3600" b="1" dirty="0" smtClean="0">
              <a:solidFill>
                <a:srgbClr val="27515E"/>
              </a:solidFill>
            </a:endParaRPr>
          </a:p>
        </p:txBody>
      </p:sp>
    </p:spTree>
    <p:extLst>
      <p:ext uri="{BB962C8B-B14F-4D97-AF65-F5344CB8AC3E}">
        <p14:creationId xmlns:p14="http://schemas.microsoft.com/office/powerpoint/2010/main" val="1983872709"/>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4893647"/>
          </a:xfrm>
          <a:prstGeom prst="rect">
            <a:avLst/>
          </a:prstGeom>
          <a:noFill/>
        </p:spPr>
        <p:txBody>
          <a:bodyPr wrap="square" rtlCol="0">
            <a:spAutoFit/>
          </a:bodyPr>
          <a:lstStyle/>
          <a:p>
            <a:r>
              <a:rPr lang="en-US" sz="3600" dirty="0" smtClean="0">
                <a:solidFill>
                  <a:srgbClr val="27515E"/>
                </a:solidFill>
              </a:rPr>
              <a:t>Getting to Know Shapefiles</a:t>
            </a:r>
            <a:endParaRPr lang="en-US" sz="2400" dirty="0">
              <a:solidFill>
                <a:srgbClr val="27515E"/>
              </a:solidFill>
            </a:endParaRPr>
          </a:p>
          <a:p>
            <a:r>
              <a:rPr lang="en-US" sz="2400" dirty="0" smtClean="0"/>
              <a:t>Within </a:t>
            </a:r>
            <a:r>
              <a:rPr lang="en-US" sz="2400" dirty="0"/>
              <a:t>the unzipped file </a:t>
            </a:r>
            <a:r>
              <a:rPr lang="en-US" sz="2400" dirty="0" smtClean="0"/>
              <a:t>are also 8 other files:</a:t>
            </a:r>
          </a:p>
          <a:p>
            <a:pPr marL="800100" lvl="1" indent="-342900">
              <a:buFont typeface="Arial" charset="0"/>
              <a:buChar char="•"/>
            </a:pPr>
            <a:r>
              <a:rPr lang="en-US" sz="2400" b="1" dirty="0" smtClean="0"/>
              <a:t>2015AgBaseline.CPG </a:t>
            </a:r>
            <a:r>
              <a:rPr lang="en-US" sz="2400" dirty="0" smtClean="0"/>
              <a:t>an</a:t>
            </a:r>
            <a:r>
              <a:rPr lang="en-US" sz="2400" dirty="0"/>
              <a:t> optional plain text </a:t>
            </a:r>
            <a:r>
              <a:rPr lang="en-US" sz="2400" dirty="0" smtClean="0"/>
              <a:t>file describing </a:t>
            </a:r>
            <a:r>
              <a:rPr lang="en-US" sz="2400" dirty="0"/>
              <a:t>the encoding </a:t>
            </a:r>
            <a:r>
              <a:rPr lang="en-US" sz="2400" dirty="0" smtClean="0"/>
              <a:t>used </a:t>
            </a:r>
            <a:r>
              <a:rPr lang="en-US" sz="2400" dirty="0"/>
              <a:t>to create the </a:t>
            </a:r>
            <a:r>
              <a:rPr lang="en-US" sz="2400" dirty="0" smtClean="0"/>
              <a:t>shapefile</a:t>
            </a:r>
            <a:endParaRPr lang="en-US" sz="2400" dirty="0"/>
          </a:p>
          <a:p>
            <a:pPr marL="800100" lvl="1" indent="-342900">
              <a:buFont typeface="Arial" charset="0"/>
              <a:buChar char="•"/>
            </a:pPr>
            <a:r>
              <a:rPr lang="en-US" sz="2400" b="1" dirty="0" smtClean="0"/>
              <a:t>2015AgBaseline.lyr </a:t>
            </a:r>
            <a:r>
              <a:rPr lang="en-US" sz="2400" dirty="0" smtClean="0"/>
              <a:t>is a visual representation </a:t>
            </a:r>
            <a:r>
              <a:rPr lang="en-US" sz="2400" dirty="0"/>
              <a:t>of a layer</a:t>
            </a:r>
            <a:endParaRPr lang="en-US" sz="2400" dirty="0"/>
          </a:p>
          <a:p>
            <a:pPr marL="800100" lvl="1" indent="-342900">
              <a:buFont typeface="Arial" charset="0"/>
              <a:buChar char="•"/>
            </a:pPr>
            <a:r>
              <a:rPr lang="en-US" sz="2400" b="1" dirty="0" smtClean="0"/>
              <a:t>2015AgBaseline.prj</a:t>
            </a:r>
            <a:r>
              <a:rPr lang="en-US" sz="2400" dirty="0"/>
              <a:t> which is the layer projection </a:t>
            </a:r>
            <a:r>
              <a:rPr lang="en-US" sz="2400" dirty="0" smtClean="0"/>
              <a:t>data</a:t>
            </a:r>
          </a:p>
          <a:p>
            <a:pPr marL="800100" lvl="1" indent="-342900">
              <a:buFont typeface="Arial" charset="0"/>
              <a:buChar char="•"/>
            </a:pPr>
            <a:r>
              <a:rPr lang="en-US" sz="2400" b="1" dirty="0"/>
              <a:t>2015AgBaseline.sbx </a:t>
            </a:r>
            <a:r>
              <a:rPr lang="en-US" sz="2400" dirty="0"/>
              <a:t>an optional spatial index file that helps speed things </a:t>
            </a:r>
            <a:r>
              <a:rPr lang="en-US" sz="2400" dirty="0" smtClean="0"/>
              <a:t>up</a:t>
            </a:r>
            <a:endParaRPr lang="en-US" sz="2400" b="1" dirty="0" smtClean="0"/>
          </a:p>
          <a:p>
            <a:pPr marL="800100" lvl="1" indent="-342900">
              <a:buFont typeface="Arial" charset="0"/>
              <a:buChar char="•"/>
            </a:pPr>
            <a:r>
              <a:rPr lang="en-US" sz="2400" b="1" dirty="0" smtClean="0"/>
              <a:t>2015AgBaseline.sbn </a:t>
            </a:r>
            <a:r>
              <a:rPr lang="en-US" sz="2400" dirty="0" smtClean="0"/>
              <a:t>optimize </a:t>
            </a:r>
            <a:r>
              <a:rPr lang="en-US" sz="2400" dirty="0"/>
              <a:t>spatial </a:t>
            </a:r>
            <a:r>
              <a:rPr lang="en-US" sz="2400" dirty="0" smtClean="0"/>
              <a:t>queries in tandem with .</a:t>
            </a:r>
            <a:r>
              <a:rPr lang="en-US" sz="2400" dirty="0" err="1" smtClean="0"/>
              <a:t>sbx</a:t>
            </a:r>
            <a:endParaRPr lang="en-US" sz="2400" dirty="0"/>
          </a:p>
          <a:p>
            <a:pPr marL="800100" lvl="1" indent="-342900">
              <a:buFont typeface="Arial" charset="0"/>
              <a:buChar char="•"/>
            </a:pPr>
            <a:r>
              <a:rPr lang="en-US" sz="2400" b="1" dirty="0" smtClean="0"/>
              <a:t>2015AgBaseline.shp.xml</a:t>
            </a:r>
            <a:r>
              <a:rPr lang="en-US" sz="2400" dirty="0"/>
              <a:t> which is an xml version of the entire metadata </a:t>
            </a:r>
            <a:endParaRPr lang="en-US" sz="2400" dirty="0" smtClean="0"/>
          </a:p>
          <a:p>
            <a:pPr marL="800100" lvl="1" indent="-342900">
              <a:buFont typeface="Arial" charset="0"/>
              <a:buChar char="•"/>
            </a:pPr>
            <a:r>
              <a:rPr lang="en-US" sz="2400" b="1" dirty="0" smtClean="0"/>
              <a:t>2015AgBaseline_Protocols.pdf</a:t>
            </a:r>
            <a:r>
              <a:rPr lang="en-US" sz="2400" dirty="0"/>
              <a:t> which explains the </a:t>
            </a:r>
            <a:r>
              <a:rPr lang="en-US" sz="2400" dirty="0" smtClean="0"/>
              <a:t>research protocols</a:t>
            </a:r>
          </a:p>
          <a:p>
            <a:pPr marL="800100" lvl="1" indent="-342900">
              <a:buFont typeface="Arial" charset="0"/>
              <a:buChar char="•"/>
            </a:pPr>
            <a:r>
              <a:rPr lang="en-US" sz="2400" b="1" dirty="0" smtClean="0"/>
              <a:t>aglanduse_2015.pdf</a:t>
            </a:r>
            <a:r>
              <a:rPr lang="en-US" sz="2400" dirty="0"/>
              <a:t> which is the metadata file explaining the shapefile</a:t>
            </a:r>
          </a:p>
          <a:p>
            <a:endParaRPr lang="en-US" sz="3600" b="1" dirty="0" smtClean="0">
              <a:solidFill>
                <a:srgbClr val="27515E"/>
              </a:solidFill>
            </a:endParaRPr>
          </a:p>
        </p:txBody>
      </p:sp>
    </p:spTree>
    <p:extLst>
      <p:ext uri="{BB962C8B-B14F-4D97-AF65-F5344CB8AC3E}">
        <p14:creationId xmlns:p14="http://schemas.microsoft.com/office/powerpoint/2010/main" val="113487374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4708981"/>
          </a:xfrm>
          <a:prstGeom prst="rect">
            <a:avLst/>
          </a:prstGeom>
          <a:noFill/>
        </p:spPr>
        <p:txBody>
          <a:bodyPr wrap="square" rtlCol="0">
            <a:spAutoFit/>
          </a:bodyPr>
          <a:lstStyle/>
          <a:p>
            <a:r>
              <a:rPr lang="en-US" sz="3600" dirty="0" smtClean="0">
                <a:solidFill>
                  <a:srgbClr val="27515E"/>
                </a:solidFill>
              </a:rPr>
              <a:t>Getting to Know </a:t>
            </a:r>
            <a:r>
              <a:rPr lang="en-US" sz="3600" dirty="0" err="1" smtClean="0">
                <a:solidFill>
                  <a:srgbClr val="27515E"/>
                </a:solidFill>
              </a:rPr>
              <a:t>GeoJSON</a:t>
            </a:r>
            <a:endParaRPr lang="en-US" sz="3600" dirty="0" smtClean="0">
              <a:solidFill>
                <a:srgbClr val="27515E"/>
              </a:solidFill>
            </a:endParaRPr>
          </a:p>
          <a:p>
            <a:endParaRPr lang="en-US" sz="3600" dirty="0">
              <a:solidFill>
                <a:srgbClr val="27515E"/>
              </a:solidFill>
            </a:endParaRPr>
          </a:p>
          <a:p>
            <a:pPr marL="342900" indent="-342900">
              <a:buFont typeface="Arial" charset="0"/>
              <a:buChar char="•"/>
            </a:pPr>
            <a:r>
              <a:rPr lang="en-US" sz="2400" dirty="0"/>
              <a:t>JSON is a "lightweight, text-</a:t>
            </a:r>
            <a:r>
              <a:rPr lang="en-US" sz="2400" dirty="0" err="1"/>
              <a:t>based,language</a:t>
            </a:r>
            <a:r>
              <a:rPr lang="en-US" sz="2400" dirty="0"/>
              <a:t>-independent data interchange format" (</a:t>
            </a:r>
            <a:r>
              <a:rPr lang="en-US" sz="2400" u="sng" dirty="0">
                <a:hlinkClick r:id="rId4"/>
              </a:rPr>
              <a:t>JSON spec</a:t>
            </a:r>
            <a:r>
              <a:rPr lang="en-US" sz="2400" dirty="0"/>
              <a:t>). JSON structures data following a set formatting rules</a:t>
            </a:r>
            <a:r>
              <a:rPr lang="en-US" sz="2400" dirty="0" smtClean="0"/>
              <a:t>.</a:t>
            </a:r>
          </a:p>
          <a:p>
            <a:pPr marL="342900" indent="-342900">
              <a:buFont typeface="Arial" charset="0"/>
              <a:buChar char="•"/>
            </a:pPr>
            <a:endParaRPr lang="en-US" sz="2400" dirty="0"/>
          </a:p>
          <a:p>
            <a:pPr marL="342900" indent="-342900">
              <a:buFont typeface="Arial" charset="0"/>
              <a:buChar char="•"/>
            </a:pPr>
            <a:r>
              <a:rPr lang="en-US" sz="2400" dirty="0" err="1"/>
              <a:t>GeoJSON</a:t>
            </a:r>
            <a:r>
              <a:rPr lang="en-US" sz="2400" dirty="0"/>
              <a:t> is a "geospatial data interchange format based on JSON" and it defines several types of JSON objects and the manner in which they are combined to represent data about geographic features, their properties, and their spatial extents" (</a:t>
            </a:r>
            <a:r>
              <a:rPr lang="en-US" sz="2400" u="sng" dirty="0">
                <a:hlinkClick r:id="rId5"/>
              </a:rPr>
              <a:t>GeoJSON Spec</a:t>
            </a:r>
            <a:r>
              <a:rPr lang="en-US" sz="2400" dirty="0"/>
              <a:t>).</a:t>
            </a:r>
          </a:p>
          <a:p>
            <a:r>
              <a:rPr lang="en-US" dirty="0"/>
              <a:t/>
            </a:r>
            <a:br>
              <a:rPr lang="en-US" dirty="0"/>
            </a:br>
            <a:endParaRPr lang="en-US" sz="2400" b="1" dirty="0" smtClean="0"/>
          </a:p>
          <a:p>
            <a:endParaRPr lang="en-US" dirty="0"/>
          </a:p>
        </p:txBody>
      </p:sp>
    </p:spTree>
    <p:extLst>
      <p:ext uri="{BB962C8B-B14F-4D97-AF65-F5344CB8AC3E}">
        <p14:creationId xmlns:p14="http://schemas.microsoft.com/office/powerpoint/2010/main" val="2043456146"/>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6001643"/>
          </a:xfrm>
          <a:prstGeom prst="rect">
            <a:avLst/>
          </a:prstGeom>
          <a:noFill/>
        </p:spPr>
        <p:txBody>
          <a:bodyPr wrap="square" rtlCol="0">
            <a:spAutoFit/>
          </a:bodyPr>
          <a:lstStyle/>
          <a:p>
            <a:r>
              <a:rPr lang="en-US" sz="3600" dirty="0" smtClean="0">
                <a:solidFill>
                  <a:srgbClr val="27515E"/>
                </a:solidFill>
              </a:rPr>
              <a:t>Getting to Know </a:t>
            </a:r>
            <a:r>
              <a:rPr lang="en-US" sz="3600" dirty="0" err="1" smtClean="0">
                <a:solidFill>
                  <a:srgbClr val="27515E"/>
                </a:solidFill>
              </a:rPr>
              <a:t>GeoJSON</a:t>
            </a:r>
            <a:endParaRPr lang="en-US" sz="3600" dirty="0">
              <a:solidFill>
                <a:srgbClr val="27515E"/>
              </a:solidFill>
            </a:endParaRPr>
          </a:p>
          <a:p>
            <a:pPr marL="342900" indent="-342900">
              <a:buFont typeface="Arial" charset="0"/>
              <a:buChar char="•"/>
            </a:pPr>
            <a:r>
              <a:rPr lang="en-US" sz="2400" dirty="0" err="1"/>
              <a:t>GeoJSON</a:t>
            </a:r>
            <a:r>
              <a:rPr lang="en-US" sz="2400" dirty="0"/>
              <a:t> uses the World Geodetic System 1984 (WGS 84) geographic coordinate reference system (CRS</a:t>
            </a:r>
            <a:r>
              <a:rPr lang="en-US" sz="2400" dirty="0" smtClean="0"/>
              <a:t>)</a:t>
            </a:r>
          </a:p>
          <a:p>
            <a:pPr marL="342900" indent="-342900">
              <a:buFont typeface="Arial" charset="0"/>
              <a:buChar char="•"/>
            </a:pPr>
            <a:endParaRPr lang="en-US" sz="2400" dirty="0"/>
          </a:p>
          <a:p>
            <a:pPr marL="342900" indent="-342900">
              <a:buFont typeface="Arial" charset="0"/>
              <a:buChar char="•"/>
            </a:pPr>
            <a:r>
              <a:rPr lang="en-US" sz="2400" dirty="0" err="1"/>
              <a:t>Latitute</a:t>
            </a:r>
            <a:r>
              <a:rPr lang="en-US" sz="2400" dirty="0"/>
              <a:t> and longitude are represented in decimal </a:t>
            </a:r>
            <a:r>
              <a:rPr lang="en-US" sz="2400" dirty="0" smtClean="0"/>
              <a:t>degrees </a:t>
            </a:r>
          </a:p>
          <a:p>
            <a:pPr marL="800100" lvl="1" indent="-342900">
              <a:buFont typeface="Arial" charset="0"/>
              <a:buChar char="•"/>
            </a:pPr>
            <a:r>
              <a:rPr lang="en-US" sz="2400" dirty="0" smtClean="0"/>
              <a:t>as </a:t>
            </a:r>
            <a:r>
              <a:rPr lang="en-US" sz="2400" dirty="0"/>
              <a:t>opposed to degrees ° , minutes, and </a:t>
            </a:r>
            <a:r>
              <a:rPr lang="en-US" sz="2400" dirty="0" smtClean="0"/>
              <a:t>seconds</a:t>
            </a:r>
          </a:p>
          <a:p>
            <a:pPr marL="800100" lvl="1" indent="-342900">
              <a:buFont typeface="Arial" charset="0"/>
              <a:buChar char="•"/>
            </a:pPr>
            <a:endParaRPr lang="en-US" sz="2400" dirty="0"/>
          </a:p>
          <a:p>
            <a:pPr marL="342900" indent="-342900">
              <a:buFont typeface="Arial" charset="0"/>
              <a:buChar char="•"/>
            </a:pPr>
            <a:r>
              <a:rPr lang="en-US" sz="2400" dirty="0" err="1"/>
              <a:t>Lat</a:t>
            </a:r>
            <a:r>
              <a:rPr lang="en-US" sz="2400" dirty="0"/>
              <a:t> and long are </a:t>
            </a:r>
            <a:r>
              <a:rPr lang="en-US" sz="2400" u="sng" dirty="0">
                <a:hlinkClick r:id="rId4"/>
              </a:rPr>
              <a:t>ordered differently</a:t>
            </a:r>
            <a:r>
              <a:rPr lang="en-US" sz="2400" dirty="0"/>
              <a:t> in different file types</a:t>
            </a:r>
          </a:p>
          <a:p>
            <a:pPr marL="800100" lvl="1" indent="-342900">
              <a:buFont typeface="Arial" charset="0"/>
              <a:buChar char="•"/>
            </a:pPr>
            <a:r>
              <a:rPr lang="en-US" sz="2400" dirty="0"/>
              <a:t>Both </a:t>
            </a:r>
            <a:r>
              <a:rPr lang="en-US" sz="2400" dirty="0" err="1"/>
              <a:t>GeoJSON</a:t>
            </a:r>
            <a:r>
              <a:rPr lang="en-US" sz="2400" dirty="0"/>
              <a:t> and Shapefiles use the order: long </a:t>
            </a:r>
            <a:r>
              <a:rPr lang="en-US" sz="2400" dirty="0" err="1" smtClean="0"/>
              <a:t>lat</a:t>
            </a:r>
            <a:endParaRPr lang="en-US" sz="2400" dirty="0" smtClean="0"/>
          </a:p>
          <a:p>
            <a:pPr marL="800100" lvl="1" indent="-342900">
              <a:buFont typeface="Arial" charset="0"/>
              <a:buChar char="•"/>
            </a:pPr>
            <a:endParaRPr lang="en-US" sz="2400" dirty="0"/>
          </a:p>
          <a:p>
            <a:pPr marL="342900" indent="-342900">
              <a:buFont typeface="Arial" charset="0"/>
              <a:buChar char="•"/>
            </a:pPr>
            <a:r>
              <a:rPr lang="en-US" sz="2400" dirty="0" err="1"/>
              <a:t>GeoJSON</a:t>
            </a:r>
            <a:r>
              <a:rPr lang="en-US" sz="2400" dirty="0"/>
              <a:t> has 7 different "geometry </a:t>
            </a:r>
            <a:r>
              <a:rPr lang="en-US" sz="2400" dirty="0" smtClean="0"/>
              <a:t>types</a:t>
            </a:r>
            <a:endParaRPr lang="en-US" sz="2400" dirty="0"/>
          </a:p>
          <a:p>
            <a:pPr marL="800100" lvl="1" indent="-342900">
              <a:buFont typeface="Arial" charset="0"/>
              <a:buChar char="•"/>
            </a:pPr>
            <a:r>
              <a:rPr lang="en-US" sz="2400" dirty="0"/>
              <a:t>"Point", "MultiPoint", "</a:t>
            </a:r>
            <a:r>
              <a:rPr lang="en-US" sz="2400" dirty="0" err="1"/>
              <a:t>LineString</a:t>
            </a:r>
            <a:r>
              <a:rPr lang="en-US" sz="2400" dirty="0"/>
              <a:t>", "</a:t>
            </a:r>
            <a:r>
              <a:rPr lang="en-US" sz="2400" dirty="0" err="1"/>
              <a:t>MultiLineString</a:t>
            </a:r>
            <a:r>
              <a:rPr lang="en-US" sz="2400" dirty="0"/>
              <a:t>", "Polygon", "</a:t>
            </a:r>
            <a:r>
              <a:rPr lang="en-US" sz="2400" dirty="0" err="1"/>
              <a:t>MultiPolygon</a:t>
            </a:r>
            <a:r>
              <a:rPr lang="en-US" sz="2400" dirty="0"/>
              <a:t>", and "</a:t>
            </a:r>
            <a:r>
              <a:rPr lang="en-US" sz="2400" dirty="0" err="1"/>
              <a:t>GeometryCollection</a:t>
            </a:r>
            <a:r>
              <a:rPr lang="en-US" sz="2400" dirty="0"/>
              <a:t>".</a:t>
            </a:r>
          </a:p>
          <a:p>
            <a:r>
              <a:rPr lang="en-US" dirty="0"/>
              <a:t/>
            </a:r>
            <a:br>
              <a:rPr lang="en-US" dirty="0"/>
            </a:br>
            <a:endParaRPr lang="en-US" sz="2400" b="1" dirty="0" smtClean="0"/>
          </a:p>
          <a:p>
            <a:endParaRPr lang="en-US" dirty="0"/>
          </a:p>
        </p:txBody>
      </p:sp>
    </p:spTree>
    <p:extLst>
      <p:ext uri="{BB962C8B-B14F-4D97-AF65-F5344CB8AC3E}">
        <p14:creationId xmlns:p14="http://schemas.microsoft.com/office/powerpoint/2010/main" val="9189212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629480"/>
            <a:ext cx="10800522" cy="2031325"/>
          </a:xfrm>
          <a:prstGeom prst="rect">
            <a:avLst/>
          </a:prstGeom>
          <a:noFill/>
        </p:spPr>
        <p:txBody>
          <a:bodyPr wrap="square" rtlCol="0">
            <a:spAutoFit/>
          </a:bodyPr>
          <a:lstStyle/>
          <a:p>
            <a:r>
              <a:rPr lang="en-US" sz="3600" dirty="0" smtClean="0">
                <a:solidFill>
                  <a:srgbClr val="27515E"/>
                </a:solidFill>
              </a:rPr>
              <a:t>Attempting to Convert a Shapefile to </a:t>
            </a:r>
            <a:r>
              <a:rPr lang="en-US" sz="3600" dirty="0" err="1" smtClean="0">
                <a:solidFill>
                  <a:srgbClr val="27515E"/>
                </a:solidFill>
              </a:rPr>
              <a:t>GeoJSON</a:t>
            </a:r>
            <a:endParaRPr lang="en-US" sz="3600" dirty="0" smtClean="0">
              <a:solidFill>
                <a:srgbClr val="27515E"/>
              </a:solidFill>
            </a:endParaRPr>
          </a:p>
          <a:p>
            <a:endParaRPr lang="en-US" sz="2400" dirty="0">
              <a:solidFill>
                <a:srgbClr val="27515E"/>
              </a:solidFill>
            </a:endParaRPr>
          </a:p>
          <a:p>
            <a:r>
              <a:rPr lang="en-US" sz="2400" dirty="0"/>
              <a:t>T</a:t>
            </a:r>
            <a:r>
              <a:rPr lang="en-US" sz="2400" dirty="0" smtClean="0"/>
              <a:t>ried </a:t>
            </a:r>
            <a:r>
              <a:rPr lang="en-US" sz="2400" dirty="0"/>
              <a:t>a few different online tools to convert </a:t>
            </a:r>
            <a:r>
              <a:rPr lang="en-US" sz="2400" dirty="0" smtClean="0"/>
              <a:t>.</a:t>
            </a:r>
            <a:r>
              <a:rPr lang="en-US" sz="2400" dirty="0" err="1" smtClean="0"/>
              <a:t>shp</a:t>
            </a:r>
            <a:r>
              <a:rPr lang="en-US" sz="2400" dirty="0" smtClean="0"/>
              <a:t> to .</a:t>
            </a:r>
            <a:r>
              <a:rPr lang="en-US" sz="2400" dirty="0" err="1" smtClean="0"/>
              <a:t>geojson</a:t>
            </a:r>
            <a:r>
              <a:rPr lang="en-US" dirty="0"/>
              <a:t/>
            </a:r>
            <a:br>
              <a:rPr lang="en-US" dirty="0"/>
            </a:br>
            <a:endParaRPr lang="en-US" sz="2400" b="1" dirty="0" smtClean="0"/>
          </a:p>
          <a:p>
            <a:endParaRPr lang="en-US" dirty="0"/>
          </a:p>
        </p:txBody>
      </p:sp>
    </p:spTree>
    <p:extLst>
      <p:ext uri="{BB962C8B-B14F-4D97-AF65-F5344CB8AC3E}">
        <p14:creationId xmlns:p14="http://schemas.microsoft.com/office/powerpoint/2010/main" val="830152254"/>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4496</TotalTime>
  <Words>590</Words>
  <Application>Microsoft Macintosh PowerPoint</Application>
  <PresentationFormat>Widescreen</PresentationFormat>
  <Paragraphs>122</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Olina Cavedoni</dc:creator>
  <cp:lastModifiedBy>Hunter H</cp:lastModifiedBy>
  <cp:revision>63</cp:revision>
  <dcterms:created xsi:type="dcterms:W3CDTF">2017-10-26T06:05:04Z</dcterms:created>
  <dcterms:modified xsi:type="dcterms:W3CDTF">2017-11-17T05:27:10Z</dcterms:modified>
</cp:coreProperties>
</file>